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</p:sldMasterIdLst>
  <p:notesMasterIdLst>
    <p:notesMasterId r:id="rId31"/>
  </p:notesMasterIdLst>
  <p:handoutMasterIdLst>
    <p:handoutMasterId r:id="rId32"/>
  </p:handoutMasterIdLst>
  <p:sldIdLst>
    <p:sldId id="362" r:id="rId13"/>
    <p:sldId id="309" r:id="rId14"/>
    <p:sldId id="294" r:id="rId15"/>
    <p:sldId id="297" r:id="rId16"/>
    <p:sldId id="295" r:id="rId17"/>
    <p:sldId id="354" r:id="rId18"/>
    <p:sldId id="301" r:id="rId19"/>
    <p:sldId id="303" r:id="rId20"/>
    <p:sldId id="355" r:id="rId21"/>
    <p:sldId id="261" r:id="rId22"/>
    <p:sldId id="290" r:id="rId23"/>
    <p:sldId id="356" r:id="rId24"/>
    <p:sldId id="338" r:id="rId25"/>
    <p:sldId id="357" r:id="rId26"/>
    <p:sldId id="336" r:id="rId27"/>
    <p:sldId id="340" r:id="rId28"/>
    <p:sldId id="335" r:id="rId29"/>
    <p:sldId id="359" r:id="rId30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9C39"/>
    <a:srgbClr val="BED636"/>
    <a:srgbClr val="066E86"/>
    <a:srgbClr val="83CDD7"/>
    <a:srgbClr val="D9EAEF"/>
    <a:srgbClr val="002D86"/>
    <a:srgbClr val="052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pos="3868"/>
        <p:guide orient="horz" pos="34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3175"/>
            <a:ext cx="1217930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205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205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3175"/>
            <a:ext cx="1217930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圆角矩形 7"/>
          <p:cNvSpPr/>
          <p:nvPr userDrawn="1"/>
        </p:nvSpPr>
        <p:spPr>
          <a:xfrm>
            <a:off x="176213" y="584200"/>
            <a:ext cx="11839575" cy="6100763"/>
          </a:xfrm>
          <a:prstGeom prst="roundRect">
            <a:avLst>
              <a:gd name="adj" fmla="val 3255"/>
            </a:avLst>
          </a:prstGeom>
          <a:solidFill>
            <a:schemeClr val="bg1">
              <a:alpha val="87000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30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矩形 6"/>
          <p:cNvSpPr/>
          <p:nvPr userDrawn="1"/>
        </p:nvSpPr>
        <p:spPr>
          <a:xfrm>
            <a:off x="3932238" y="131763"/>
            <a:ext cx="81534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4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"/>
          <p:cNvSpPr/>
          <p:nvPr userDrawn="1"/>
        </p:nvSpPr>
        <p:spPr>
          <a:xfrm>
            <a:off x="4529138" y="131763"/>
            <a:ext cx="75565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6147" name="矩形 7"/>
          <p:cNvSpPr/>
          <p:nvPr userDrawn="1"/>
        </p:nvSpPr>
        <p:spPr>
          <a:xfrm>
            <a:off x="128588" y="131763"/>
            <a:ext cx="13843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614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15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15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66510">
            <a:off x="6419850" y="873125"/>
            <a:ext cx="5722938" cy="5557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矩形 2"/>
          <p:cNvSpPr/>
          <p:nvPr/>
        </p:nvSpPr>
        <p:spPr>
          <a:xfrm>
            <a:off x="0" y="4470400"/>
            <a:ext cx="12192000" cy="2387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15363" name="平行四边形 9"/>
          <p:cNvSpPr/>
          <p:nvPr/>
        </p:nvSpPr>
        <p:spPr>
          <a:xfrm>
            <a:off x="10983913" y="180975"/>
            <a:ext cx="1035050" cy="369888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dirty="0">
                <a:solidFill>
                  <a:srgbClr val="066E86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LOGO</a:t>
            </a:r>
            <a:endParaRPr lang="zh-CN" altLang="en-US" dirty="0">
              <a:solidFill>
                <a:srgbClr val="066E86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15364" name="矩形 8"/>
          <p:cNvSpPr/>
          <p:nvPr/>
        </p:nvSpPr>
        <p:spPr>
          <a:xfrm>
            <a:off x="546100" y="5053330"/>
            <a:ext cx="10124440" cy="7473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eaLnBrk="0" hangingPunct="0"/>
            <a:r>
              <a:rPr sz="32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W</a:t>
            </a:r>
            <a:r>
              <a:rPr lang="en-US" sz="32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hat is the effect of crowd support on team performance?</a:t>
            </a:r>
            <a:endParaRPr lang="en-US" sz="3200" b="1" dirty="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15365" name="矩形 10"/>
          <p:cNvSpPr/>
          <p:nvPr/>
        </p:nvSpPr>
        <p:spPr>
          <a:xfrm>
            <a:off x="546100" y="4544695"/>
            <a:ext cx="4949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MSc thesis Marketing Analytics</a:t>
            </a:r>
            <a:endParaRPr lang="zh-CN" altLang="en-US" sz="1600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15366" name="直接连接符 13"/>
          <p:cNvCxnSpPr/>
          <p:nvPr/>
        </p:nvCxnSpPr>
        <p:spPr>
          <a:xfrm>
            <a:off x="546100" y="5851525"/>
            <a:ext cx="5594350" cy="12700"/>
          </a:xfrm>
          <a:prstGeom prst="line">
            <a:avLst/>
          </a:prstGeom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7" name="矩形 10"/>
          <p:cNvSpPr/>
          <p:nvPr/>
        </p:nvSpPr>
        <p:spPr>
          <a:xfrm>
            <a:off x="546100" y="5882005"/>
            <a:ext cx="7991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Using the Covid-19 pandemic to analyze the influence of crowd support on team performance.</a:t>
            </a:r>
            <a:endParaRPr lang="en-US" altLang="zh-CN" sz="160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15368" name="矩形 10"/>
          <p:cNvSpPr/>
          <p:nvPr/>
        </p:nvSpPr>
        <p:spPr>
          <a:xfrm>
            <a:off x="546100" y="6196013"/>
            <a:ext cx="4948238" cy="414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2021-06-04  Alan Rijnders</a:t>
            </a:r>
            <a:endParaRPr lang="en-US" sz="1400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8" name="组合 34817"/>
          <p:cNvGrpSpPr/>
          <p:nvPr/>
        </p:nvGrpSpPr>
        <p:grpSpPr>
          <a:xfrm>
            <a:off x="4924425" y="1789113"/>
            <a:ext cx="4819650" cy="2867025"/>
            <a:chOff x="0" y="0"/>
            <a:chExt cx="3036" cy="1806"/>
          </a:xfrm>
        </p:grpSpPr>
        <p:sp>
          <p:nvSpPr>
            <p:cNvPr id="35842" name="Line 9"/>
            <p:cNvSpPr/>
            <p:nvPr/>
          </p:nvSpPr>
          <p:spPr>
            <a:xfrm>
              <a:off x="3036" y="0"/>
              <a:ext cx="0" cy="1806"/>
            </a:xfrm>
            <a:prstGeom prst="line">
              <a:avLst/>
            </a:prstGeom>
            <a:ln w="9525" cap="flat" cmpd="sng">
              <a:solidFill>
                <a:srgbClr val="1C1C1C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5843" name="Line 9"/>
            <p:cNvSpPr/>
            <p:nvPr/>
          </p:nvSpPr>
          <p:spPr>
            <a:xfrm>
              <a:off x="1524" y="336"/>
              <a:ext cx="0" cy="1470"/>
            </a:xfrm>
            <a:prstGeom prst="line">
              <a:avLst/>
            </a:prstGeom>
            <a:ln w="9525" cap="flat" cmpd="sng">
              <a:solidFill>
                <a:srgbClr val="1C1C1C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5844" name="Line 9"/>
            <p:cNvSpPr/>
            <p:nvPr/>
          </p:nvSpPr>
          <p:spPr>
            <a:xfrm>
              <a:off x="0" y="576"/>
              <a:ext cx="0" cy="1230"/>
            </a:xfrm>
            <a:prstGeom prst="line">
              <a:avLst/>
            </a:prstGeom>
            <a:ln w="9525" cap="flat" cmpd="sng">
              <a:solidFill>
                <a:srgbClr val="1C1C1C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5845" name="AutoShape 15"/>
          <p:cNvSpPr/>
          <p:nvPr/>
        </p:nvSpPr>
        <p:spPr>
          <a:xfrm>
            <a:off x="2841625" y="4810125"/>
            <a:ext cx="1781175" cy="314325"/>
          </a:xfrm>
          <a:prstGeom prst="bevel">
            <a:avLst>
              <a:gd name="adj" fmla="val 5949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zh-CN" altLang="en-US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</a:t>
            </a:r>
            <a:endParaRPr lang="zh-CN" altLang="en-US" sz="160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6" name="Text Box 16"/>
          <p:cNvSpPr txBox="1"/>
          <p:nvPr/>
        </p:nvSpPr>
        <p:spPr>
          <a:xfrm>
            <a:off x="5102225" y="3260725"/>
            <a:ext cx="1998663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120650" indent="-120650" algn="ctr" eaLnBrk="0" hangingPunct="0">
              <a:lnSpc>
                <a:spcPct val="200000"/>
              </a:lnSpc>
            </a:pPr>
            <a:r>
              <a:rPr lang="zh-CN" altLang="en-US" sz="1400" dirty="0">
                <a:latin typeface="Calibri" panose="020F0502020204030204" pitchFamily="2" charset="0"/>
                <a:cs typeface="Calibri" panose="020F0502020204030204" pitchFamily="2" charset="0"/>
              </a:rPr>
              <a:t>Enter your text </a:t>
            </a:r>
            <a:endParaRPr lang="en-US" altLang="zh-CN" sz="1400" dirty="0"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120650" indent="-120650" algn="ctr" eaLnBrk="0" hangingPunct="0">
              <a:lnSpc>
                <a:spcPct val="200000"/>
              </a:lnSpc>
            </a:pPr>
            <a:endParaRPr lang="zh-CN" altLang="en-US" sz="14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7" name="Text Box 16"/>
          <p:cNvSpPr txBox="1"/>
          <p:nvPr/>
        </p:nvSpPr>
        <p:spPr>
          <a:xfrm>
            <a:off x="7431088" y="2830513"/>
            <a:ext cx="1998662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120650" indent="-120650" algn="ctr" eaLnBrk="0" hangingPunct="0">
              <a:lnSpc>
                <a:spcPct val="200000"/>
              </a:lnSpc>
            </a:pPr>
            <a:r>
              <a:rPr lang="zh-CN" altLang="en-US" sz="1400" dirty="0">
                <a:latin typeface="Calibri" panose="020F0502020204030204" pitchFamily="2" charset="0"/>
                <a:cs typeface="Calibri" panose="020F0502020204030204" pitchFamily="2" charset="0"/>
              </a:rPr>
              <a:t>Enter your text </a:t>
            </a:r>
            <a:endParaRPr lang="en-US" altLang="zh-CN" sz="1400" dirty="0"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120650" indent="-120650" algn="ctr" eaLnBrk="0" hangingPunct="0">
              <a:lnSpc>
                <a:spcPct val="200000"/>
              </a:lnSpc>
            </a:pPr>
            <a:endParaRPr lang="zh-CN" altLang="en-US" sz="14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8" name="Text Box 16"/>
          <p:cNvSpPr txBox="1"/>
          <p:nvPr/>
        </p:nvSpPr>
        <p:spPr>
          <a:xfrm>
            <a:off x="2701925" y="3692525"/>
            <a:ext cx="1998663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120650" indent="-120650" algn="ctr" eaLnBrk="0" hangingPunct="0">
              <a:lnSpc>
                <a:spcPct val="200000"/>
              </a:lnSpc>
            </a:pPr>
            <a:r>
              <a:rPr lang="zh-CN" altLang="en-US" sz="1400" dirty="0">
                <a:latin typeface="Calibri" panose="020F0502020204030204" pitchFamily="2" charset="0"/>
                <a:cs typeface="Calibri" panose="020F0502020204030204" pitchFamily="2" charset="0"/>
              </a:rPr>
              <a:t>Enter your text </a:t>
            </a:r>
            <a:endParaRPr lang="en-US" altLang="zh-CN" sz="1400" dirty="0"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120650" indent="-120650" algn="ctr" eaLnBrk="0" hangingPunct="0">
              <a:lnSpc>
                <a:spcPct val="200000"/>
              </a:lnSpc>
            </a:pPr>
            <a:endParaRPr lang="zh-CN" altLang="en-US" sz="14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9" name="AutoShape 15"/>
          <p:cNvSpPr/>
          <p:nvPr/>
        </p:nvSpPr>
        <p:spPr>
          <a:xfrm>
            <a:off x="5240338" y="4810125"/>
            <a:ext cx="1781175" cy="314325"/>
          </a:xfrm>
          <a:prstGeom prst="bevel">
            <a:avLst>
              <a:gd name="adj" fmla="val 5949"/>
            </a:avLst>
          </a:prstGeom>
          <a:solidFill>
            <a:srgbClr val="BED636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zh-CN" altLang="en-US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</a:t>
            </a:r>
            <a:endParaRPr lang="zh-CN" altLang="en-US" sz="160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50" name="AutoShape 15"/>
          <p:cNvSpPr/>
          <p:nvPr/>
        </p:nvSpPr>
        <p:spPr>
          <a:xfrm>
            <a:off x="7597775" y="4810125"/>
            <a:ext cx="1781175" cy="314325"/>
          </a:xfrm>
          <a:prstGeom prst="bevel">
            <a:avLst>
              <a:gd name="adj" fmla="val 5949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zh-CN" altLang="en-US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</a:t>
            </a:r>
            <a:endParaRPr lang="zh-CN" altLang="en-US" sz="160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51" name="椭圆 1"/>
          <p:cNvSpPr/>
          <p:nvPr/>
        </p:nvSpPr>
        <p:spPr>
          <a:xfrm>
            <a:off x="3314700" y="2579688"/>
            <a:ext cx="657225" cy="657225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2" charset="0"/>
                <a:ea typeface="SimSun" panose="02010600030101010101" pitchFamily="2" charset="-122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35852" name="椭圆 31"/>
          <p:cNvSpPr/>
          <p:nvPr/>
        </p:nvSpPr>
        <p:spPr>
          <a:xfrm>
            <a:off x="5729288" y="2251075"/>
            <a:ext cx="657225" cy="657225"/>
          </a:xfrm>
          <a:prstGeom prst="ellipse">
            <a:avLst/>
          </a:prstGeom>
          <a:solidFill>
            <a:srgbClr val="BED636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2" charset="0"/>
                <a:ea typeface="SimSun" panose="02010600030101010101" pitchFamily="2" charset="-122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35853" name="椭圆 32"/>
          <p:cNvSpPr/>
          <p:nvPr/>
        </p:nvSpPr>
        <p:spPr>
          <a:xfrm>
            <a:off x="8169275" y="1947863"/>
            <a:ext cx="657225" cy="657225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2" charset="0"/>
                <a:ea typeface="SimSun" panose="02010600030101010101" pitchFamily="2" charset="-122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34831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 free evidence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Group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1285875"/>
            <a:ext cx="2419350" cy="86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Group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150" y="1285875"/>
            <a:ext cx="2413000" cy="86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Group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473950" y="1285875"/>
            <a:ext cx="2413000" cy="86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AutoShape 24"/>
          <p:cNvSpPr/>
          <p:nvPr/>
        </p:nvSpPr>
        <p:spPr>
          <a:xfrm>
            <a:off x="2287588" y="2239963"/>
            <a:ext cx="2413000" cy="3265487"/>
          </a:xfrm>
          <a:prstGeom prst="roundRect">
            <a:avLst>
              <a:gd name="adj" fmla="val 5657"/>
            </a:avLst>
          </a:prstGeom>
          <a:gradFill rotWithShape="1">
            <a:gsLst>
              <a:gs pos="0">
                <a:srgbClr val="F2F2F2"/>
              </a:gs>
              <a:gs pos="100000">
                <a:srgbClr val="DDDDDD"/>
              </a:gs>
            </a:gsLst>
            <a:lin ang="5400000" scaled="1"/>
            <a:tileRect/>
          </a:gradFill>
          <a:ln w="28575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>
              <a:lnSpc>
                <a:spcPct val="250000"/>
              </a:lnSpc>
            </a:pP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endParaRPr lang="zh-CN" altLang="en-US" sz="1200" dirty="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6" name="AutoShape 25"/>
          <p:cNvSpPr/>
          <p:nvPr/>
        </p:nvSpPr>
        <p:spPr>
          <a:xfrm>
            <a:off x="4875213" y="2239963"/>
            <a:ext cx="2413000" cy="3265487"/>
          </a:xfrm>
          <a:prstGeom prst="roundRect">
            <a:avLst>
              <a:gd name="adj" fmla="val 5657"/>
            </a:avLst>
          </a:prstGeom>
          <a:gradFill rotWithShape="1">
            <a:gsLst>
              <a:gs pos="0">
                <a:srgbClr val="F2F2F2"/>
              </a:gs>
              <a:gs pos="100000">
                <a:srgbClr val="DDDDDD"/>
              </a:gs>
            </a:gsLst>
            <a:lin ang="5400000" scaled="1"/>
            <a:tileRect/>
          </a:gradFill>
          <a:ln w="19050" cap="flat" cmpd="sng">
            <a:solidFill>
              <a:srgbClr val="BED63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>
              <a:lnSpc>
                <a:spcPct val="250000"/>
              </a:lnSpc>
            </a:pP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endParaRPr lang="zh-CN" altLang="en-US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endParaRPr lang="zh-CN" altLang="en-US" sz="1200" dirty="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7" name="AutoShape 26"/>
          <p:cNvSpPr/>
          <p:nvPr/>
        </p:nvSpPr>
        <p:spPr>
          <a:xfrm>
            <a:off x="7473633" y="2239963"/>
            <a:ext cx="2413000" cy="3265487"/>
          </a:xfrm>
          <a:prstGeom prst="roundRect">
            <a:avLst>
              <a:gd name="adj" fmla="val 5657"/>
            </a:avLst>
          </a:prstGeom>
          <a:gradFill rotWithShape="1">
            <a:gsLst>
              <a:gs pos="0">
                <a:srgbClr val="F2F2F2"/>
              </a:gs>
              <a:gs pos="100000">
                <a:srgbClr val="DDDDDD"/>
              </a:gs>
            </a:gsLst>
            <a:lin ang="5400000" scaled="1"/>
            <a:tileRect/>
          </a:gradFill>
          <a:ln w="28575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>
              <a:lnSpc>
                <a:spcPct val="250000"/>
              </a:lnSpc>
            </a:pP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en-US" altLang="zh-CN" sz="1400" dirty="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algn="ctr">
              <a:lnSpc>
                <a:spcPct val="250000"/>
              </a:lnSpc>
            </a:pPr>
            <a:endParaRPr lang="zh-CN" altLang="en-US" sz="1200" dirty="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5848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bldLvl="0" animBg="1"/>
      <p:bldP spid="35846" grpId="0" bldLvl="0" animBg="1"/>
      <p:bldP spid="35847" grpId="0" bldLvl="0" animBg="1"/>
      <p:bldP spid="358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738" y="1077913"/>
            <a:ext cx="2781300" cy="488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矩形 10"/>
          <p:cNvSpPr/>
          <p:nvPr/>
        </p:nvSpPr>
        <p:spPr>
          <a:xfrm>
            <a:off x="4465638" y="3689350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37891" name="直接连接符 15"/>
          <p:cNvCxnSpPr/>
          <p:nvPr/>
        </p:nvCxnSpPr>
        <p:spPr>
          <a:xfrm flipV="1">
            <a:off x="4465638" y="3689350"/>
            <a:ext cx="4895850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92" name="矩形 5"/>
          <p:cNvSpPr/>
          <p:nvPr/>
        </p:nvSpPr>
        <p:spPr>
          <a:xfrm>
            <a:off x="4465638" y="2874963"/>
            <a:ext cx="1694815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Results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7893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grpSp>
        <p:nvGrpSpPr>
          <p:cNvPr id="37894" name="组合 36870"/>
          <p:cNvGrpSpPr/>
          <p:nvPr/>
        </p:nvGrpSpPr>
        <p:grpSpPr>
          <a:xfrm>
            <a:off x="1965325" y="4498975"/>
            <a:ext cx="1219200" cy="1187450"/>
            <a:chOff x="0" y="0"/>
            <a:chExt cx="2424112" cy="2424112"/>
          </a:xfrm>
        </p:grpSpPr>
        <p:pic>
          <p:nvPicPr>
            <p:cNvPr id="37895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896" name="椭圆 8"/>
            <p:cNvSpPr/>
            <p:nvPr/>
          </p:nvSpPr>
          <p:spPr>
            <a:xfrm>
              <a:off x="419802" y="392137"/>
              <a:ext cx="1584511" cy="163984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4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AutoShape 4"/>
          <p:cNvSpPr/>
          <p:nvPr/>
        </p:nvSpPr>
        <p:spPr>
          <a:xfrm rot="-2232521">
            <a:off x="3092450" y="1503363"/>
            <a:ext cx="4940300" cy="4565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018"/>
                  <a:pt x="17501" y="7297"/>
                  <a:pt x="16328" y="5957"/>
                </a:cubicBezTo>
                <a:lnTo>
                  <a:pt x="18924" y="3683"/>
                </a:lnTo>
                <a:cubicBezTo>
                  <a:pt x="20649" y="5653"/>
                  <a:pt x="21600" y="8182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9938" name="AutoShape 5"/>
          <p:cNvSpPr/>
          <p:nvPr/>
        </p:nvSpPr>
        <p:spPr>
          <a:xfrm rot="5078396">
            <a:off x="3228975" y="1190625"/>
            <a:ext cx="4943475" cy="4565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018"/>
                  <a:pt x="17501" y="7297"/>
                  <a:pt x="16327" y="5957"/>
                </a:cubicBezTo>
                <a:lnTo>
                  <a:pt x="18923" y="3683"/>
                </a:lnTo>
                <a:cubicBezTo>
                  <a:pt x="20648" y="5652"/>
                  <a:pt x="21600" y="8181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9939" name="AutoShape 6"/>
          <p:cNvSpPr/>
          <p:nvPr/>
        </p:nvSpPr>
        <p:spPr>
          <a:xfrm rot="-9453040">
            <a:off x="3440113" y="1462088"/>
            <a:ext cx="4941887" cy="4564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130"/>
                  <a:pt x="17580" y="7511"/>
                  <a:pt x="16538" y="6208"/>
                </a:cubicBezTo>
                <a:lnTo>
                  <a:pt x="19232" y="4052"/>
                </a:lnTo>
                <a:cubicBezTo>
                  <a:pt x="20765" y="5967"/>
                  <a:pt x="21600" y="8347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9940" name="WordArt 7"/>
          <p:cNvSpPr/>
          <p:nvPr/>
        </p:nvSpPr>
        <p:spPr>
          <a:xfrm rot="3394332">
            <a:off x="4895850" y="2139950"/>
            <a:ext cx="2762250" cy="2327275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3089563"/>
              </a:avLst>
            </a:prstTxWarp>
            <a:normAutofit/>
          </a:bodyPr>
          <a:p>
            <a:pPr algn="ctr" eaLnBrk="0" hangingPunct="0"/>
            <a:r>
              <a:rPr lang="zh-CN" altLang="en-US" sz="2000">
                <a:ln w="63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Calibri" panose="020F0502020204030204" pitchFamily="2" charset="0"/>
                <a:ea typeface="Calibri" panose="020F0502020204030204" pitchFamily="2" charset="0"/>
              </a:rPr>
              <a:t>Click to add Text</a:t>
            </a:r>
            <a:endParaRPr lang="zh-CN" altLang="en-US" sz="2000"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chemeClr val="tx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9941" name="WordArt 8"/>
          <p:cNvSpPr/>
          <p:nvPr/>
        </p:nvSpPr>
        <p:spPr>
          <a:xfrm rot="79672">
            <a:off x="4073525" y="3155950"/>
            <a:ext cx="3248025" cy="2325688"/>
          </a:xfrm>
          <a:prstGeom prst="rect">
            <a:avLst/>
          </a:prstGeom>
        </p:spPr>
        <p:txBody>
          <a:bodyPr wrap="none" fromWordArt="1">
            <a:prstTxWarp prst="textArchDown">
              <a:avLst>
                <a:gd name="adj" fmla="val 2891491"/>
              </a:avLst>
            </a:prstTxWarp>
            <a:normAutofit/>
          </a:bodyPr>
          <a:p>
            <a:pPr algn="ctr" eaLnBrk="0" hangingPunct="0"/>
            <a:r>
              <a:rPr lang="zh-CN" altLang="en-US" sz="2000">
                <a:ln w="63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latin typeface="Calibri" panose="020F0502020204030204" pitchFamily="2" charset="0"/>
                <a:ea typeface="Calibri" panose="020F0502020204030204" pitchFamily="2" charset="0"/>
              </a:rPr>
              <a:t>Click to add Text</a:t>
            </a:r>
            <a:endParaRPr lang="zh-CN" altLang="en-US" sz="2000"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FFF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9942" name="WordArt 9"/>
          <p:cNvSpPr/>
          <p:nvPr/>
        </p:nvSpPr>
        <p:spPr>
          <a:xfrm rot="-3615436">
            <a:off x="3729038" y="2217738"/>
            <a:ext cx="2762250" cy="2324100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3089565"/>
              </a:avLst>
            </a:prstTxWarp>
            <a:normAutofit/>
          </a:bodyPr>
          <a:p>
            <a:pPr algn="ctr" eaLnBrk="0" hangingPunct="0"/>
            <a:r>
              <a:rPr lang="zh-CN" altLang="en-US" sz="2000">
                <a:ln w="63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latin typeface="Calibri" panose="020F0502020204030204" pitchFamily="2" charset="0"/>
                <a:ea typeface="Calibri" panose="020F0502020204030204" pitchFamily="2" charset="0"/>
              </a:rPr>
              <a:t>Click to add Text</a:t>
            </a:r>
            <a:endParaRPr lang="zh-CN" altLang="en-US" sz="2000"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FFF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9943" name="Line 16"/>
          <p:cNvSpPr/>
          <p:nvPr/>
        </p:nvSpPr>
        <p:spPr>
          <a:xfrm>
            <a:off x="1946275" y="2198688"/>
            <a:ext cx="1800225" cy="0"/>
          </a:xfrm>
          <a:prstGeom prst="line">
            <a:avLst/>
          </a:prstGeom>
          <a:ln w="19050" cap="flat" cmpd="sng">
            <a:solidFill>
              <a:srgbClr val="257BC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9944" name="Line 17"/>
          <p:cNvSpPr/>
          <p:nvPr/>
        </p:nvSpPr>
        <p:spPr>
          <a:xfrm flipH="1">
            <a:off x="4868863" y="6457950"/>
            <a:ext cx="1800225" cy="0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5" name="Line 18"/>
          <p:cNvSpPr/>
          <p:nvPr/>
        </p:nvSpPr>
        <p:spPr>
          <a:xfrm flipH="1">
            <a:off x="7570788" y="2198688"/>
            <a:ext cx="1800225" cy="0"/>
          </a:xfrm>
          <a:prstGeom prst="line">
            <a:avLst/>
          </a:prstGeom>
          <a:ln w="19050" cap="flat" cmpd="sng">
            <a:solidFill>
              <a:srgbClr val="257BC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8923" name="Text Box 22"/>
          <p:cNvSpPr txBox="1"/>
          <p:nvPr/>
        </p:nvSpPr>
        <p:spPr>
          <a:xfrm>
            <a:off x="1420813" y="1731963"/>
            <a:ext cx="2074862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>
              <a:spcBef>
                <a:spcPct val="50000"/>
              </a:spcBef>
            </a:pPr>
            <a:r>
              <a:rPr lang="zh-CN" altLang="en-US" b="1">
                <a:latin typeface="Calibri" panose="020F0502020204030204" pitchFamily="2" charset="0"/>
                <a:cs typeface="Calibri" panose="020F0502020204030204" pitchFamily="2" charset="0"/>
              </a:rPr>
              <a:t>TEXT
</a:t>
            </a:r>
            <a:endParaRPr lang="zh-CN" altLang="en-US" b="1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4" name="Rectangle 23"/>
          <p:cNvSpPr/>
          <p:nvPr/>
        </p:nvSpPr>
        <p:spPr>
          <a:xfrm>
            <a:off x="1279525" y="2340610"/>
            <a:ext cx="2136775" cy="1641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63525" indent="-263525" algn="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5" name="Text Box 22"/>
          <p:cNvSpPr txBox="1"/>
          <p:nvPr/>
        </p:nvSpPr>
        <p:spPr>
          <a:xfrm>
            <a:off x="7739063" y="1731963"/>
            <a:ext cx="2074862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>
                <a:latin typeface="Calibri" panose="020F0502020204030204" pitchFamily="2" charset="0"/>
                <a:cs typeface="Calibri" panose="020F0502020204030204" pitchFamily="2" charset="0"/>
              </a:rPr>
              <a:t>TEXT
</a:t>
            </a:r>
            <a:endParaRPr lang="zh-CN" altLang="en-US" b="1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6" name="Rectangle 23"/>
          <p:cNvSpPr/>
          <p:nvPr/>
        </p:nvSpPr>
        <p:spPr>
          <a:xfrm>
            <a:off x="8134985" y="2263775"/>
            <a:ext cx="2136775" cy="1641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63525" indent="-263525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7" name="Text Box 22"/>
          <p:cNvSpPr txBox="1"/>
          <p:nvPr/>
        </p:nvSpPr>
        <p:spPr>
          <a:xfrm>
            <a:off x="4730750" y="6040438"/>
            <a:ext cx="2074863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>
                <a:latin typeface="Calibri" panose="020F0502020204030204" pitchFamily="2" charset="0"/>
                <a:cs typeface="Calibri" panose="020F0502020204030204" pitchFamily="2" charset="0"/>
              </a:rPr>
              <a:t>TEXT
</a:t>
            </a:r>
            <a:endParaRPr lang="zh-CN" altLang="en-US" b="1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8" name="Rectangle 23"/>
          <p:cNvSpPr/>
          <p:nvPr/>
        </p:nvSpPr>
        <p:spPr>
          <a:xfrm>
            <a:off x="2709863" y="6024563"/>
            <a:ext cx="2136775" cy="8661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9" name="AutoShape 1"/>
          <p:cNvSpPr/>
          <p:nvPr/>
        </p:nvSpPr>
        <p:spPr>
          <a:xfrm>
            <a:off x="830263" y="90488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 results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39953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8163" y="2728913"/>
            <a:ext cx="2760662" cy="1882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 bldLvl="0"/>
      <p:bldP spid="38924" grpId="0" bldLvl="0"/>
      <p:bldP spid="38925" grpId="0" bldLvl="0"/>
      <p:bldP spid="38926" grpId="0" bldLvl="0"/>
      <p:bldP spid="38927" grpId="0" bldLvl="0"/>
      <p:bldP spid="38928" grpId="0" bldLvl="0"/>
      <p:bldP spid="389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0" y="1350963"/>
            <a:ext cx="2922588" cy="424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矩形 10"/>
          <p:cNvSpPr/>
          <p:nvPr/>
        </p:nvSpPr>
        <p:spPr>
          <a:xfrm>
            <a:off x="3354388" y="3648075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41987" name="直接连接符 15"/>
          <p:cNvCxnSpPr/>
          <p:nvPr/>
        </p:nvCxnSpPr>
        <p:spPr>
          <a:xfrm flipV="1">
            <a:off x="3354388" y="3648075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88" name="矩形 5"/>
          <p:cNvSpPr/>
          <p:nvPr/>
        </p:nvSpPr>
        <p:spPr>
          <a:xfrm>
            <a:off x="2408238" y="2813368"/>
            <a:ext cx="584327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Conclusions &amp; Implications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9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grpSp>
        <p:nvGrpSpPr>
          <p:cNvPr id="41990" name="组合 40966"/>
          <p:cNvGrpSpPr/>
          <p:nvPr/>
        </p:nvGrpSpPr>
        <p:grpSpPr>
          <a:xfrm>
            <a:off x="8745538" y="4710113"/>
            <a:ext cx="1219200" cy="1185862"/>
            <a:chOff x="0" y="0"/>
            <a:chExt cx="2424112" cy="2424112"/>
          </a:xfrm>
        </p:grpSpPr>
        <p:pic>
          <p:nvPicPr>
            <p:cNvPr id="41991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992" name="椭圆 8"/>
            <p:cNvSpPr/>
            <p:nvPr/>
          </p:nvSpPr>
          <p:spPr>
            <a:xfrm>
              <a:off x="419800" y="392660"/>
              <a:ext cx="1584511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5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圆角矩形 1"/>
          <p:cNvSpPr/>
          <p:nvPr/>
        </p:nvSpPr>
        <p:spPr>
          <a:xfrm>
            <a:off x="6097588" y="1504950"/>
            <a:ext cx="1566863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7" name="圆角矩形 2"/>
          <p:cNvSpPr/>
          <p:nvPr/>
        </p:nvSpPr>
        <p:spPr>
          <a:xfrm>
            <a:off x="6097588" y="3621088"/>
            <a:ext cx="1566863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8" name="AutoShape 106"/>
          <p:cNvSpPr/>
          <p:nvPr/>
        </p:nvSpPr>
        <p:spPr>
          <a:xfrm>
            <a:off x="1492250" y="3621088"/>
            <a:ext cx="2881313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9" name="AutoShape 106"/>
          <p:cNvSpPr/>
          <p:nvPr/>
        </p:nvSpPr>
        <p:spPr>
          <a:xfrm>
            <a:off x="1492250" y="1509713"/>
            <a:ext cx="2881313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0" name="圆角矩形 5"/>
          <p:cNvSpPr/>
          <p:nvPr/>
        </p:nvSpPr>
        <p:spPr>
          <a:xfrm>
            <a:off x="4373563" y="1504950"/>
            <a:ext cx="1565275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1" name="圆角矩形 6"/>
          <p:cNvSpPr/>
          <p:nvPr/>
        </p:nvSpPr>
        <p:spPr>
          <a:xfrm>
            <a:off x="4373563" y="3621088"/>
            <a:ext cx="1565275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2" name="AutoShape 106"/>
          <p:cNvSpPr/>
          <p:nvPr/>
        </p:nvSpPr>
        <p:spPr>
          <a:xfrm flipH="1">
            <a:off x="7664450" y="3621088"/>
            <a:ext cx="2879725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3" name="AutoShape 106"/>
          <p:cNvSpPr/>
          <p:nvPr/>
        </p:nvSpPr>
        <p:spPr>
          <a:xfrm flipH="1">
            <a:off x="7664450" y="1509713"/>
            <a:ext cx="2879725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7" name="矩形 9"/>
          <p:cNvSpPr/>
          <p:nvPr/>
        </p:nvSpPr>
        <p:spPr>
          <a:xfrm>
            <a:off x="4518025" y="1504950"/>
            <a:ext cx="1133475" cy="19383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8" name="矩形 10"/>
          <p:cNvSpPr/>
          <p:nvPr/>
        </p:nvSpPr>
        <p:spPr>
          <a:xfrm>
            <a:off x="6340475" y="1504950"/>
            <a:ext cx="1133475" cy="19383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2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9" name="矩形 11"/>
          <p:cNvSpPr/>
          <p:nvPr/>
        </p:nvSpPr>
        <p:spPr>
          <a:xfrm>
            <a:off x="4518025" y="3621088"/>
            <a:ext cx="1133475" cy="193833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3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0" name="矩形 12"/>
          <p:cNvSpPr/>
          <p:nvPr/>
        </p:nvSpPr>
        <p:spPr>
          <a:xfrm>
            <a:off x="6340475" y="3621088"/>
            <a:ext cx="1133475" cy="193833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4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1" name="矩形 13"/>
          <p:cNvSpPr/>
          <p:nvPr/>
        </p:nvSpPr>
        <p:spPr>
          <a:xfrm>
            <a:off x="1636713" y="1885950"/>
            <a:ext cx="259238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algn="r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zh-CN" altLang="en-US" sz="1600" dirty="0">
                <a:latin typeface="Calibri" panose="020F0502020204030204" pitchFamily="2" charset="0"/>
                <a:cs typeface="Calibri" panose="020F0502020204030204" pitchFamily="2" charset="0"/>
              </a:rPr>
              <a:t>Click here to add content of the text</a:t>
            </a: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2" name="矩形 18"/>
          <p:cNvSpPr/>
          <p:nvPr/>
        </p:nvSpPr>
        <p:spPr>
          <a:xfrm>
            <a:off x="1636713" y="4002088"/>
            <a:ext cx="259238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algn="r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zh-CN" altLang="en-US" sz="1600" dirty="0">
                <a:latin typeface="Calibri" panose="020F0502020204030204" pitchFamily="2" charset="0"/>
                <a:cs typeface="Calibri" panose="020F0502020204030204" pitchFamily="2" charset="0"/>
              </a:rPr>
              <a:t>Click here to add content of the text</a:t>
            </a: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3" name="矩形 19"/>
          <p:cNvSpPr/>
          <p:nvPr/>
        </p:nvSpPr>
        <p:spPr>
          <a:xfrm>
            <a:off x="7807325" y="1885950"/>
            <a:ext cx="25923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zh-CN" altLang="en-US" sz="1600" dirty="0">
                <a:latin typeface="Calibri" panose="020F0502020204030204" pitchFamily="2" charset="0"/>
                <a:cs typeface="Calibri" panose="020F0502020204030204" pitchFamily="2" charset="0"/>
              </a:rPr>
              <a:t>Click here to add content of the text</a:t>
            </a: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4" name="矩形 20"/>
          <p:cNvSpPr/>
          <p:nvPr/>
        </p:nvSpPr>
        <p:spPr>
          <a:xfrm>
            <a:off x="7807325" y="4002088"/>
            <a:ext cx="25923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zh-CN" altLang="en-US" sz="1600" dirty="0">
                <a:latin typeface="Calibri" panose="020F0502020204030204" pitchFamily="2" charset="0"/>
                <a:cs typeface="Calibri" panose="020F0502020204030204" pitchFamily="2" charset="0"/>
              </a:rPr>
              <a:t>Click here to add content of the text</a:t>
            </a: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2002" name="AutoShape 1"/>
          <p:cNvSpPr/>
          <p:nvPr/>
        </p:nvSpPr>
        <p:spPr>
          <a:xfrm>
            <a:off x="1006475" y="109855"/>
            <a:ext cx="5334635" cy="54419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Managerial Implications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43026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1850" y="3846513"/>
            <a:ext cx="2530475" cy="2090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Group 3"/>
          <p:cNvPicPr/>
          <p:nvPr/>
        </p:nvPicPr>
        <p:blipFill>
          <a:blip r:embed="rId1"/>
          <a:stretch>
            <a:fillRect/>
          </a:stretch>
        </p:blipFill>
        <p:spPr>
          <a:xfrm>
            <a:off x="1206500" y="4675188"/>
            <a:ext cx="198120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Group 7"/>
          <p:cNvPicPr/>
          <p:nvPr/>
        </p:nvPicPr>
        <p:blipFill>
          <a:blip r:embed="rId2"/>
          <a:stretch>
            <a:fillRect/>
          </a:stretch>
        </p:blipFill>
        <p:spPr>
          <a:xfrm>
            <a:off x="8796338" y="2603500"/>
            <a:ext cx="2157412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Group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584575" y="2603500"/>
            <a:ext cx="233997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6" name="Group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284913" y="4675188"/>
            <a:ext cx="2090737" cy="450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037" name="组合 43013"/>
          <p:cNvGrpSpPr/>
          <p:nvPr/>
        </p:nvGrpSpPr>
        <p:grpSpPr>
          <a:xfrm>
            <a:off x="100013" y="3028950"/>
            <a:ext cx="11991975" cy="1631950"/>
            <a:chOff x="0" y="0"/>
            <a:chExt cx="11993147" cy="1631452"/>
          </a:xfrm>
        </p:grpSpPr>
        <p:sp>
          <p:nvSpPr>
            <p:cNvPr id="44038" name="Line 109"/>
            <p:cNvSpPr/>
            <p:nvPr/>
          </p:nvSpPr>
          <p:spPr>
            <a:xfrm flipH="1">
              <a:off x="0" y="824061"/>
              <a:ext cx="1357558" cy="0"/>
            </a:xfrm>
            <a:prstGeom prst="line">
              <a:avLst/>
            </a:prstGeom>
            <a:ln w="76200" cap="flat" cmpd="sng">
              <a:solidFill>
                <a:srgbClr val="2D9C3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</p:sp>
        <p:sp>
          <p:nvSpPr>
            <p:cNvPr id="44039" name="Line 110"/>
            <p:cNvSpPr/>
            <p:nvPr/>
          </p:nvSpPr>
          <p:spPr>
            <a:xfrm flipH="1">
              <a:off x="7993349" y="824061"/>
              <a:ext cx="1061893" cy="0"/>
            </a:xfrm>
            <a:prstGeom prst="line">
              <a:avLst/>
            </a:prstGeom>
            <a:ln w="76200" cap="flat" cmpd="sng">
              <a:solidFill>
                <a:srgbClr val="2D9C3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</p:sp>
        <p:sp>
          <p:nvSpPr>
            <p:cNvPr id="44040" name="Arc 111"/>
            <p:cNvSpPr/>
            <p:nvPr/>
          </p:nvSpPr>
          <p:spPr>
            <a:xfrm rot="-5400000" flipV="1">
              <a:off x="4263932" y="-365113"/>
              <a:ext cx="858440" cy="160116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pathLst>
                <a:path w="22794" h="43200" fill="none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2D9C39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44041" name="Arc 112"/>
            <p:cNvSpPr/>
            <p:nvPr/>
          </p:nvSpPr>
          <p:spPr>
            <a:xfrm rot="-5400000" flipV="1">
              <a:off x="9365177" y="-365113"/>
              <a:ext cx="870941" cy="160116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pathLst>
                <a:path w="22794" h="43200" fill="none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2D9C39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44042" name="Line 113"/>
            <p:cNvSpPr/>
            <p:nvPr/>
          </p:nvSpPr>
          <p:spPr>
            <a:xfrm flipH="1">
              <a:off x="5453134" y="824061"/>
              <a:ext cx="1032743" cy="0"/>
            </a:xfrm>
            <a:prstGeom prst="line">
              <a:avLst/>
            </a:prstGeom>
            <a:ln w="76200" cap="flat" cmpd="sng">
              <a:solidFill>
                <a:srgbClr val="2D9C3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</p:sp>
        <p:sp>
          <p:nvSpPr>
            <p:cNvPr id="44043" name="Arc 114"/>
            <p:cNvSpPr/>
            <p:nvPr/>
          </p:nvSpPr>
          <p:spPr>
            <a:xfrm rot="5400000">
              <a:off x="6814566" y="414150"/>
              <a:ext cx="833436" cy="160116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pathLst>
                <a:path w="22794" h="43200" fill="none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2D9C39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44044" name="Line 115"/>
            <p:cNvSpPr/>
            <p:nvPr/>
          </p:nvSpPr>
          <p:spPr>
            <a:xfrm flipH="1">
              <a:off x="10558550" y="824061"/>
              <a:ext cx="1434597" cy="0"/>
            </a:xfrm>
            <a:prstGeom prst="line">
              <a:avLst/>
            </a:prstGeom>
            <a:ln w="76200" cap="flat" cmpd="sng">
              <a:solidFill>
                <a:srgbClr val="2D9C3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</p:sp>
        <p:sp>
          <p:nvSpPr>
            <p:cNvPr id="44045" name="Line 116"/>
            <p:cNvSpPr/>
            <p:nvPr/>
          </p:nvSpPr>
          <p:spPr>
            <a:xfrm flipH="1">
              <a:off x="2867112" y="824061"/>
              <a:ext cx="1088961" cy="0"/>
            </a:xfrm>
            <a:prstGeom prst="line">
              <a:avLst/>
            </a:prstGeom>
            <a:ln w="76200" cap="flat" cmpd="sng">
              <a:solidFill>
                <a:srgbClr val="2D9C3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</p:sp>
        <p:sp>
          <p:nvSpPr>
            <p:cNvPr id="44046" name="Arc 117"/>
            <p:cNvSpPr/>
            <p:nvPr/>
          </p:nvSpPr>
          <p:spPr>
            <a:xfrm rot="5400000">
              <a:off x="1688329" y="414150"/>
              <a:ext cx="833436" cy="160116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pathLst>
                <a:path w="22794" h="43200" fill="none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 cap="flat" cmpd="sng">
              <a:solidFill>
                <a:srgbClr val="2D9C39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/>
            <a:p>
              <a:endParaRPr lang="zh-CN" altLang="en-US"/>
            </a:p>
          </p:txBody>
        </p:sp>
      </p:grpSp>
      <p:sp>
        <p:nvSpPr>
          <p:cNvPr id="44047" name="Oval 38"/>
          <p:cNvSpPr/>
          <p:nvPr/>
        </p:nvSpPr>
        <p:spPr>
          <a:xfrm>
            <a:off x="1550988" y="3135313"/>
            <a:ext cx="1357312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048" name="Oval 38"/>
          <p:cNvSpPr/>
          <p:nvPr/>
        </p:nvSpPr>
        <p:spPr>
          <a:xfrm>
            <a:off x="4122738" y="3135313"/>
            <a:ext cx="1357312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049" name="Oval 38"/>
          <p:cNvSpPr/>
          <p:nvPr/>
        </p:nvSpPr>
        <p:spPr>
          <a:xfrm>
            <a:off x="6680200" y="3135313"/>
            <a:ext cx="1358900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050" name="Oval 38"/>
          <p:cNvSpPr/>
          <p:nvPr/>
        </p:nvSpPr>
        <p:spPr>
          <a:xfrm>
            <a:off x="9240838" y="3135313"/>
            <a:ext cx="1358900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3028" name="Text Box 22"/>
          <p:cNvSpPr txBox="1"/>
          <p:nvPr/>
        </p:nvSpPr>
        <p:spPr>
          <a:xfrm>
            <a:off x="1531938" y="3463925"/>
            <a:ext cx="1343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TEXT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9" name="Rectangle 23"/>
          <p:cNvSpPr/>
          <p:nvPr/>
        </p:nvSpPr>
        <p:spPr>
          <a:xfrm>
            <a:off x="1135063" y="5278438"/>
            <a:ext cx="2136775" cy="1123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0" name="Text Box 22"/>
          <p:cNvSpPr txBox="1"/>
          <p:nvPr/>
        </p:nvSpPr>
        <p:spPr>
          <a:xfrm>
            <a:off x="6710363" y="3463925"/>
            <a:ext cx="134302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TEXT
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1" name="Rectangle 23"/>
          <p:cNvSpPr/>
          <p:nvPr/>
        </p:nvSpPr>
        <p:spPr>
          <a:xfrm>
            <a:off x="6313488" y="5353050"/>
            <a:ext cx="2136775" cy="1123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2" name="Text Box 22"/>
          <p:cNvSpPr txBox="1"/>
          <p:nvPr/>
        </p:nvSpPr>
        <p:spPr>
          <a:xfrm>
            <a:off x="4122738" y="3463925"/>
            <a:ext cx="1343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TEXT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3" name="Rectangle 23"/>
          <p:cNvSpPr/>
          <p:nvPr/>
        </p:nvSpPr>
        <p:spPr>
          <a:xfrm>
            <a:off x="3725863" y="1846263"/>
            <a:ext cx="2136775" cy="1123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4" name="Text Box 22"/>
          <p:cNvSpPr txBox="1"/>
          <p:nvPr/>
        </p:nvSpPr>
        <p:spPr>
          <a:xfrm>
            <a:off x="9244013" y="3463925"/>
            <a:ext cx="134302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TEXT
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5" name="Rectangle 23"/>
          <p:cNvSpPr/>
          <p:nvPr/>
        </p:nvSpPr>
        <p:spPr>
          <a:xfrm>
            <a:off x="8847138" y="1876425"/>
            <a:ext cx="2136775" cy="1123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6" name="AutoShape 1"/>
          <p:cNvSpPr/>
          <p:nvPr/>
        </p:nvSpPr>
        <p:spPr>
          <a:xfrm>
            <a:off x="779463" y="30163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Conclusions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8" grpId="0" bldLvl="0"/>
      <p:bldP spid="43029" grpId="0" bldLvl="0"/>
      <p:bldP spid="43030" grpId="0" bldLvl="0"/>
      <p:bldP spid="43031" grpId="0" bldLvl="0"/>
      <p:bldP spid="43032" grpId="0" bldLvl="0"/>
      <p:bldP spid="43033" grpId="0" bldLvl="0"/>
      <p:bldP spid="43034" grpId="0" bldLvl="0"/>
      <p:bldP spid="43035" grpId="0" bldLvl="0"/>
      <p:bldP spid="430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Freeform 29"/>
          <p:cNvSpPr/>
          <p:nvPr/>
        </p:nvSpPr>
        <p:spPr>
          <a:xfrm flipH="1">
            <a:off x="5180013" y="2297113"/>
            <a:ext cx="5203825" cy="1079500"/>
          </a:xfrm>
          <a:custGeom>
            <a:avLst/>
            <a:gdLst/>
            <a:ahLst/>
            <a:cxnLst>
              <a:cxn ang="0">
                <a:pos x="0" y="1079500"/>
              </a:cxn>
              <a:cxn ang="0">
                <a:pos x="5203825" y="0"/>
              </a:cxn>
              <a:cxn ang="0">
                <a:pos x="2139256" y="1079500"/>
              </a:cxn>
              <a:cxn ang="0">
                <a:pos x="0" y="1079500"/>
              </a:cxn>
            </a:cxnLst>
            <a:pathLst>
              <a:path w="2452" h="770">
                <a:moveTo>
                  <a:pt x="0" y="770"/>
                </a:moveTo>
                <a:lnTo>
                  <a:pt x="2452" y="0"/>
                </a:lnTo>
                <a:lnTo>
                  <a:pt x="1008" y="770"/>
                </a:lnTo>
                <a:lnTo>
                  <a:pt x="0" y="77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2" name="Freeform 36"/>
          <p:cNvSpPr/>
          <p:nvPr/>
        </p:nvSpPr>
        <p:spPr>
          <a:xfrm>
            <a:off x="1320800" y="2297113"/>
            <a:ext cx="5203825" cy="1079500"/>
          </a:xfrm>
          <a:custGeom>
            <a:avLst/>
            <a:gdLst/>
            <a:ahLst/>
            <a:cxnLst>
              <a:cxn ang="0">
                <a:pos x="0" y="1079500"/>
              </a:cxn>
              <a:cxn ang="0">
                <a:pos x="5203825" y="0"/>
              </a:cxn>
              <a:cxn ang="0">
                <a:pos x="2139256" y="1079500"/>
              </a:cxn>
              <a:cxn ang="0">
                <a:pos x="0" y="1079500"/>
              </a:cxn>
            </a:cxnLst>
            <a:pathLst>
              <a:path w="2452" h="770">
                <a:moveTo>
                  <a:pt x="0" y="770"/>
                </a:moveTo>
                <a:lnTo>
                  <a:pt x="2452" y="0"/>
                </a:lnTo>
                <a:lnTo>
                  <a:pt x="1008" y="770"/>
                </a:lnTo>
                <a:lnTo>
                  <a:pt x="0" y="77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3" name="Freeform 40"/>
          <p:cNvSpPr/>
          <p:nvPr/>
        </p:nvSpPr>
        <p:spPr>
          <a:xfrm>
            <a:off x="3482975" y="2551113"/>
            <a:ext cx="2354263" cy="827087"/>
          </a:xfrm>
          <a:custGeom>
            <a:avLst/>
            <a:gdLst/>
            <a:ahLst/>
            <a:cxnLst>
              <a:cxn ang="0">
                <a:pos x="2354263" y="0"/>
              </a:cxn>
              <a:cxn ang="0">
                <a:pos x="0" y="827087"/>
              </a:cxn>
              <a:cxn ang="0">
                <a:pos x="2354263" y="827087"/>
              </a:cxn>
              <a:cxn ang="0">
                <a:pos x="2354263" y="0"/>
              </a:cxn>
            </a:cxnLst>
            <a:pathLst>
              <a:path w="1315" h="590">
                <a:moveTo>
                  <a:pt x="1315" y="0"/>
                </a:moveTo>
                <a:lnTo>
                  <a:pt x="0" y="590"/>
                </a:lnTo>
                <a:lnTo>
                  <a:pt x="1315" y="590"/>
                </a:lnTo>
                <a:lnTo>
                  <a:pt x="1315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4" name="Freeform 41"/>
          <p:cNvSpPr/>
          <p:nvPr/>
        </p:nvSpPr>
        <p:spPr>
          <a:xfrm flipH="1">
            <a:off x="5862638" y="2551113"/>
            <a:ext cx="2354262" cy="827087"/>
          </a:xfrm>
          <a:custGeom>
            <a:avLst/>
            <a:gdLst/>
            <a:ahLst/>
            <a:cxnLst>
              <a:cxn ang="0">
                <a:pos x="2354262" y="0"/>
              </a:cxn>
              <a:cxn ang="0">
                <a:pos x="0" y="827087"/>
              </a:cxn>
              <a:cxn ang="0">
                <a:pos x="2354262" y="827087"/>
              </a:cxn>
              <a:cxn ang="0">
                <a:pos x="2354262" y="0"/>
              </a:cxn>
            </a:cxnLst>
            <a:pathLst>
              <a:path w="1315" h="590">
                <a:moveTo>
                  <a:pt x="1315" y="0"/>
                </a:moveTo>
                <a:lnTo>
                  <a:pt x="0" y="590"/>
                </a:lnTo>
                <a:lnTo>
                  <a:pt x="1315" y="590"/>
                </a:lnTo>
                <a:lnTo>
                  <a:pt x="1315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5" name="Oval 13"/>
          <p:cNvSpPr/>
          <p:nvPr/>
        </p:nvSpPr>
        <p:spPr>
          <a:xfrm>
            <a:off x="5045075" y="1239838"/>
            <a:ext cx="1606550" cy="1589087"/>
          </a:xfrm>
          <a:prstGeom prst="ellipse">
            <a:avLst/>
          </a:prstGeom>
          <a:solidFill>
            <a:srgbClr val="2D9C39"/>
          </a:solidFill>
          <a:ln w="25400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4000" b="1" dirty="0">
                <a:latin typeface="Calibri" panose="020F0502020204030204" pitchFamily="2" charset="0"/>
                <a:cs typeface="Calibri" panose="020F0502020204030204" pitchFamily="2" charset="0"/>
              </a:rPr>
              <a:t>TEXT</a:t>
            </a:r>
            <a:endParaRPr lang="en-US" altLang="zh-CN" sz="24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6" name="AutoShape 49"/>
          <p:cNvSpPr/>
          <p:nvPr/>
        </p:nvSpPr>
        <p:spPr>
          <a:xfrm>
            <a:off x="3590925" y="3405188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Click here to add content of the text，and briefly explain your point of view.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7" name="AutoShape 48"/>
          <p:cNvSpPr/>
          <p:nvPr/>
        </p:nvSpPr>
        <p:spPr>
          <a:xfrm>
            <a:off x="3654425" y="3473450"/>
            <a:ext cx="2084388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8" name="AutoShape 49"/>
          <p:cNvSpPr/>
          <p:nvPr/>
        </p:nvSpPr>
        <p:spPr>
          <a:xfrm>
            <a:off x="5918200" y="3405188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Click here to add content of the text，and briefly explain your point of view.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9" name="AutoShape 48"/>
          <p:cNvSpPr/>
          <p:nvPr/>
        </p:nvSpPr>
        <p:spPr>
          <a:xfrm>
            <a:off x="5981700" y="3473450"/>
            <a:ext cx="2085975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0" name="AutoShape 49"/>
          <p:cNvSpPr/>
          <p:nvPr/>
        </p:nvSpPr>
        <p:spPr>
          <a:xfrm>
            <a:off x="8234363" y="3398838"/>
            <a:ext cx="2216150" cy="2311400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Click here to add content of the text，and briefly explain your point of view.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1" name="AutoShape 48"/>
          <p:cNvSpPr/>
          <p:nvPr/>
        </p:nvSpPr>
        <p:spPr>
          <a:xfrm>
            <a:off x="8297863" y="3467100"/>
            <a:ext cx="2085975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2" name="AutoShape 49"/>
          <p:cNvSpPr/>
          <p:nvPr/>
        </p:nvSpPr>
        <p:spPr>
          <a:xfrm>
            <a:off x="1266825" y="3376613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Click here to add content of the text，and briefly explain your point of view.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3" name="AutoShape 48"/>
          <p:cNvSpPr/>
          <p:nvPr/>
        </p:nvSpPr>
        <p:spPr>
          <a:xfrm>
            <a:off x="1331913" y="3473450"/>
            <a:ext cx="2085975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subtitle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5071" name="AutoShape 1"/>
          <p:cNvSpPr/>
          <p:nvPr/>
        </p:nvSpPr>
        <p:spPr>
          <a:xfrm>
            <a:off x="806450" y="49530"/>
            <a:ext cx="5530215" cy="54419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Limitations and future research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46095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213" y="938213"/>
            <a:ext cx="1066800" cy="182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6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2949575"/>
            <a:ext cx="1273175" cy="85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7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3" y="2949575"/>
            <a:ext cx="1273175" cy="85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8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2911475"/>
            <a:ext cx="1273175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9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5" y="2957513"/>
            <a:ext cx="1274763" cy="852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平行四边形 9"/>
          <p:cNvSpPr/>
          <p:nvPr/>
        </p:nvSpPr>
        <p:spPr>
          <a:xfrm>
            <a:off x="10917238" y="398463"/>
            <a:ext cx="1035050" cy="371475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dirty="0">
                <a:solidFill>
                  <a:srgbClr val="066E86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LOGO</a:t>
            </a:r>
            <a:endParaRPr lang="zh-CN" altLang="en-US" dirty="0">
              <a:solidFill>
                <a:srgbClr val="066E86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8131" name="矩形 10"/>
          <p:cNvSpPr/>
          <p:nvPr/>
        </p:nvSpPr>
        <p:spPr>
          <a:xfrm>
            <a:off x="2741613" y="5116513"/>
            <a:ext cx="6708775" cy="747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2" charset="0"/>
                <a:ea typeface="Calibri" panose="020F0502020204030204" pitchFamily="2" charset="0"/>
                <a:cs typeface="+mn-cs"/>
              </a:rPr>
              <a:t>THANK YOU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  <a:cs typeface="+mn-cs"/>
            </a:endParaRPr>
          </a:p>
        </p:txBody>
      </p:sp>
      <p:sp>
        <p:nvSpPr>
          <p:cNvPr id="49155" name="矩形 10"/>
          <p:cNvSpPr/>
          <p:nvPr/>
        </p:nvSpPr>
        <p:spPr>
          <a:xfrm>
            <a:off x="3621088" y="4740275"/>
            <a:ext cx="4949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Thanks for your attention</a:t>
            </a:r>
            <a:endParaRPr lang="en-US" altLang="zh-CN" sz="16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pic>
        <p:nvPicPr>
          <p:cNvPr id="4915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66510">
            <a:off x="4545013" y="1060450"/>
            <a:ext cx="3101975" cy="301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10"/>
          <p:cNvSpPr/>
          <p:nvPr/>
        </p:nvSpPr>
        <p:spPr>
          <a:xfrm>
            <a:off x="4600575" y="3648075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Determining the influence of crowd support on team performance</a:t>
            </a:r>
            <a:endParaRPr lang="en-US" altLang="zh-CN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cxnSp>
        <p:nvCxnSpPr>
          <p:cNvPr id="20482" name="直接连接符 15"/>
          <p:cNvCxnSpPr/>
          <p:nvPr/>
        </p:nvCxnSpPr>
        <p:spPr>
          <a:xfrm flipV="1">
            <a:off x="4600575" y="3648075"/>
            <a:ext cx="4897438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3" name="矩形 5"/>
          <p:cNvSpPr/>
          <p:nvPr/>
        </p:nvSpPr>
        <p:spPr>
          <a:xfrm>
            <a:off x="4600575" y="2833688"/>
            <a:ext cx="236156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Main Goal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20484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20485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900113"/>
            <a:ext cx="2678113" cy="4575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6" name="组合 19462"/>
          <p:cNvGrpSpPr/>
          <p:nvPr/>
        </p:nvGrpSpPr>
        <p:grpSpPr>
          <a:xfrm>
            <a:off x="2998788" y="4640263"/>
            <a:ext cx="1220787" cy="1185862"/>
            <a:chOff x="0" y="0"/>
            <a:chExt cx="2424112" cy="2424112"/>
          </a:xfrm>
        </p:grpSpPr>
        <p:pic>
          <p:nvPicPr>
            <p:cNvPr id="2048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88" name="椭圆 2"/>
            <p:cNvSpPr/>
            <p:nvPr/>
          </p:nvSpPr>
          <p:spPr>
            <a:xfrm>
              <a:off x="419254" y="392660"/>
              <a:ext cx="1585604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1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AutoShape 1"/>
          <p:cNvSpPr/>
          <p:nvPr/>
        </p:nvSpPr>
        <p:spPr>
          <a:xfrm>
            <a:off x="862013" y="84138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Research Questions</a:t>
            </a:r>
            <a:endParaRPr 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sp>
        <p:nvSpPr>
          <p:cNvPr id="21506" name="AutoShape 2"/>
          <p:cNvSpPr/>
          <p:nvPr/>
        </p:nvSpPr>
        <p:spPr>
          <a:xfrm>
            <a:off x="1342708" y="811213"/>
            <a:ext cx="5499100" cy="287337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 
</a:t>
            </a: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1507" name="Group 3"/>
          <p:cNvPicPr/>
          <p:nvPr/>
        </p:nvPicPr>
        <p:blipFill>
          <a:blip r:embed="rId1"/>
          <a:stretch>
            <a:fillRect/>
          </a:stretch>
        </p:blipFill>
        <p:spPr>
          <a:xfrm>
            <a:off x="1225550" y="3596323"/>
            <a:ext cx="2895600" cy="2760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AutoShape 6"/>
          <p:cNvSpPr/>
          <p:nvPr/>
        </p:nvSpPr>
        <p:spPr>
          <a:xfrm>
            <a:off x="1343025" y="4611688"/>
            <a:ext cx="2527300" cy="135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7576" y="540"/>
                </a:moveTo>
                <a:cubicBezTo>
                  <a:pt x="17588" y="844"/>
                  <a:pt x="17594" y="1150"/>
                  <a:pt x="17594" y="1456"/>
                </a:cubicBezTo>
                <a:cubicBezTo>
                  <a:pt x="17594" y="8454"/>
                  <a:pt x="14552" y="14128"/>
                  <a:pt x="10800" y="14128"/>
                </a:cubicBezTo>
                <a:cubicBezTo>
                  <a:pt x="7046" y="14128"/>
                  <a:pt x="4005" y="8454"/>
                  <a:pt x="4005" y="1456"/>
                </a:cubicBezTo>
                <a:cubicBezTo>
                  <a:pt x="4005" y="1150"/>
                  <a:pt x="4010" y="844"/>
                  <a:pt x="4022" y="540"/>
                </a:cubicBezTo>
                <a:lnTo>
                  <a:pt x="27" y="0"/>
                </a:lnTo>
                <a:cubicBezTo>
                  <a:pt x="8" y="484"/>
                  <a:pt x="0" y="969"/>
                  <a:pt x="0" y="1456"/>
                </a:cubicBezTo>
                <a:cubicBezTo>
                  <a:pt x="0" y="12580"/>
                  <a:pt x="4834" y="21599"/>
                  <a:pt x="10800" y="21599"/>
                </a:cubicBezTo>
                <a:cubicBezTo>
                  <a:pt x="16764" y="21599"/>
                  <a:pt x="21600" y="12580"/>
                  <a:pt x="21600" y="1456"/>
                </a:cubicBezTo>
                <a:cubicBezTo>
                  <a:pt x="21600" y="969"/>
                  <a:pt x="21590" y="484"/>
                  <a:pt x="21571" y="0"/>
                </a:cubicBezTo>
                <a:lnTo>
                  <a:pt x="17576" y="540"/>
                </a:lnTo>
                <a:close/>
              </a:path>
            </a:pathLst>
          </a:custGeom>
          <a:solidFill>
            <a:srgbClr val="2D9C39"/>
          </a:solidFill>
          <a:ln w="9525" cap="flat" cmpd="sng">
            <a:solidFill>
              <a:srgbClr val="2D9C39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509" name="AutoShape 8"/>
          <p:cNvSpPr/>
          <p:nvPr/>
        </p:nvSpPr>
        <p:spPr>
          <a:xfrm>
            <a:off x="4902200" y="3338513"/>
            <a:ext cx="2730500" cy="2730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2F2F2">
              <a:alpha val="50000"/>
            </a:srgbClr>
          </a:solidFill>
          <a:ln w="25400" cap="flat" cmpd="sng">
            <a:solidFill>
              <a:srgbClr val="C0C0C0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510" name="AutoShape 9"/>
          <p:cNvSpPr/>
          <p:nvPr/>
        </p:nvSpPr>
        <p:spPr>
          <a:xfrm>
            <a:off x="5302250" y="4194175"/>
            <a:ext cx="1930400" cy="10191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 sz="48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TEXT</a:t>
            </a:r>
            <a:endParaRPr lang="zh-CN" altLang="en-US" sz="4800" b="1">
              <a:solidFill>
                <a:srgbClr val="000000"/>
              </a:solidFill>
              <a:ea typeface="SimSun" panose="02010600030101010101" pitchFamily="2" charset="-122"/>
              <a:sym typeface="Bodoni MT Black" panose="02070A03080606020203" pitchFamily="2" charset="0"/>
            </a:endParaRPr>
          </a:p>
          <a:p>
            <a:pPr algn="ctr" hangingPunct="0"/>
            <a:r>
              <a:rPr lang="en-US" altLang="zh-CN" sz="20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rPr>
              <a:t>TITLE</a:t>
            </a:r>
            <a:endParaRPr lang="en-US" altLang="zh-CN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1511" name="AutoShape 10"/>
          <p:cNvSpPr/>
          <p:nvPr/>
        </p:nvSpPr>
        <p:spPr>
          <a:xfrm>
            <a:off x="5003800" y="3705225"/>
            <a:ext cx="2527300" cy="22621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4965" y="3543"/>
                </a:moveTo>
                <a:cubicBezTo>
                  <a:pt x="16617" y="4979"/>
                  <a:pt x="17584" y="7188"/>
                  <a:pt x="17584" y="9528"/>
                </a:cubicBezTo>
                <a:cubicBezTo>
                  <a:pt x="17584" y="13715"/>
                  <a:pt x="14546" y="17111"/>
                  <a:pt x="10800" y="17111"/>
                </a:cubicBezTo>
                <a:cubicBezTo>
                  <a:pt x="7052" y="17111"/>
                  <a:pt x="4015" y="13715"/>
                  <a:pt x="4015" y="9528"/>
                </a:cubicBezTo>
                <a:cubicBezTo>
                  <a:pt x="4015" y="7188"/>
                  <a:pt x="4981" y="4979"/>
                  <a:pt x="6633" y="3543"/>
                </a:cubicBezTo>
                <a:lnTo>
                  <a:pt x="4167" y="0"/>
                </a:lnTo>
                <a:cubicBezTo>
                  <a:pt x="1537" y="2286"/>
                  <a:pt x="0" y="5803"/>
                  <a:pt x="0" y="9528"/>
                </a:cubicBezTo>
                <a:cubicBezTo>
                  <a:pt x="0" y="16194"/>
                  <a:pt x="4834" y="21600"/>
                  <a:pt x="10800" y="21600"/>
                </a:cubicBezTo>
                <a:cubicBezTo>
                  <a:pt x="16764" y="21600"/>
                  <a:pt x="21600" y="16194"/>
                  <a:pt x="21600" y="9528"/>
                </a:cubicBezTo>
                <a:cubicBezTo>
                  <a:pt x="21600" y="5803"/>
                  <a:pt x="20061" y="2286"/>
                  <a:pt x="17431" y="0"/>
                </a:cubicBezTo>
                <a:lnTo>
                  <a:pt x="14965" y="3543"/>
                </a:lnTo>
                <a:close/>
              </a:path>
            </a:pathLst>
          </a:custGeom>
          <a:solidFill>
            <a:srgbClr val="2D9C39"/>
          </a:solidFill>
          <a:ln w="127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512" name="AutoShape 12"/>
          <p:cNvSpPr/>
          <p:nvPr/>
        </p:nvSpPr>
        <p:spPr>
          <a:xfrm>
            <a:off x="8562975" y="3338513"/>
            <a:ext cx="2730500" cy="2730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2F2F2">
              <a:alpha val="50000"/>
            </a:srgbClr>
          </a:solidFill>
          <a:ln w="25400" cap="flat" cmpd="sng">
            <a:solidFill>
              <a:srgbClr val="C0C0C0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513" name="AutoShape 13"/>
          <p:cNvSpPr/>
          <p:nvPr/>
        </p:nvSpPr>
        <p:spPr>
          <a:xfrm>
            <a:off x="8963025" y="4194175"/>
            <a:ext cx="1930400" cy="10191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 sz="48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TEXT</a:t>
            </a:r>
            <a:endParaRPr lang="zh-CN" altLang="en-US" sz="4800" b="1">
              <a:solidFill>
                <a:srgbClr val="000000"/>
              </a:solidFill>
              <a:ea typeface="SimSun" panose="02010600030101010101" pitchFamily="2" charset="-122"/>
              <a:sym typeface="Bodoni MT Black" panose="02070A03080606020203" pitchFamily="2" charset="0"/>
            </a:endParaRPr>
          </a:p>
          <a:p>
            <a:pPr algn="ctr" hangingPunct="0"/>
            <a:r>
              <a:rPr lang="en-US" altLang="zh-CN" sz="20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rPr>
              <a:t>TITLE</a:t>
            </a:r>
            <a:endParaRPr lang="en-US" altLang="zh-CN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1514" name="AutoShape 14"/>
          <p:cNvSpPr/>
          <p:nvPr/>
        </p:nvSpPr>
        <p:spPr>
          <a:xfrm>
            <a:off x="8770938" y="4987925"/>
            <a:ext cx="2312987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1600" h="21600">
                <a:moveTo>
                  <a:pt x="16855" y="0"/>
                </a:moveTo>
                <a:cubicBezTo>
                  <a:pt x="15800" y="5682"/>
                  <a:pt x="13425" y="9351"/>
                  <a:pt x="10800" y="9351"/>
                </a:cubicBezTo>
                <a:cubicBezTo>
                  <a:pt x="8174" y="9351"/>
                  <a:pt x="5799" y="5682"/>
                  <a:pt x="4744" y="0"/>
                </a:cubicBezTo>
                <a:lnTo>
                  <a:pt x="0" y="4926"/>
                </a:lnTo>
                <a:cubicBezTo>
                  <a:pt x="1881" y="15057"/>
                  <a:pt x="6119" y="21599"/>
                  <a:pt x="10800" y="21599"/>
                </a:cubicBezTo>
                <a:cubicBezTo>
                  <a:pt x="15480" y="21599"/>
                  <a:pt x="19718" y="15057"/>
                  <a:pt x="21599" y="4926"/>
                </a:cubicBezTo>
                <a:lnTo>
                  <a:pt x="16855" y="0"/>
                </a:lnTo>
                <a:close/>
              </a:path>
            </a:pathLst>
          </a:custGeom>
          <a:solidFill>
            <a:srgbClr val="2D9C39"/>
          </a:solidFill>
          <a:ln w="9525" cap="flat" cmpd="sng">
            <a:solidFill>
              <a:srgbClr val="2D9C39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2151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2197100"/>
            <a:ext cx="1377950" cy="1852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788" y="2343150"/>
            <a:ext cx="1462087" cy="1706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7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53" y="2450783"/>
            <a:ext cx="1066800" cy="182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Line 1"/>
          <p:cNvSpPr/>
          <p:nvPr/>
        </p:nvSpPr>
        <p:spPr>
          <a:xfrm flipV="1">
            <a:off x="4090988" y="1643063"/>
            <a:ext cx="4010025" cy="4040187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8" name="Line 2"/>
          <p:cNvSpPr/>
          <p:nvPr/>
        </p:nvSpPr>
        <p:spPr>
          <a:xfrm>
            <a:off x="3503613" y="3663950"/>
            <a:ext cx="5184775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9" name="Line 3"/>
          <p:cNvSpPr/>
          <p:nvPr/>
        </p:nvSpPr>
        <p:spPr>
          <a:xfrm flipH="1" flipV="1">
            <a:off x="4075113" y="1657350"/>
            <a:ext cx="4040187" cy="4011613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4581" name="Group 7"/>
          <p:cNvPicPr/>
          <p:nvPr/>
        </p:nvPicPr>
        <p:blipFill>
          <a:blip r:embed="rId1"/>
          <a:stretch>
            <a:fillRect/>
          </a:stretch>
        </p:blipFill>
        <p:spPr>
          <a:xfrm>
            <a:off x="7918450" y="5383213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Group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121025" y="5383213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Group 17"/>
          <p:cNvPicPr/>
          <p:nvPr/>
        </p:nvPicPr>
        <p:blipFill>
          <a:blip r:embed="rId3"/>
          <a:stretch>
            <a:fillRect/>
          </a:stretch>
        </p:blipFill>
        <p:spPr>
          <a:xfrm>
            <a:off x="8534400" y="306070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4" name="Group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425700" y="306070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5" name="Group 27"/>
          <p:cNvPicPr/>
          <p:nvPr/>
        </p:nvPicPr>
        <p:blipFill>
          <a:blip r:embed="rId5"/>
          <a:stretch>
            <a:fillRect/>
          </a:stretch>
        </p:blipFill>
        <p:spPr>
          <a:xfrm>
            <a:off x="7918450" y="785813"/>
            <a:ext cx="1139825" cy="1287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6" name="Group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121025" y="785813"/>
            <a:ext cx="1139825" cy="128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7" name="AutoShape 37"/>
          <p:cNvSpPr/>
          <p:nvPr/>
        </p:nvSpPr>
        <p:spPr>
          <a:xfrm>
            <a:off x="1993900" y="1970088"/>
            <a:ext cx="1841500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88" name="AutoShape 38"/>
          <p:cNvSpPr/>
          <p:nvPr/>
        </p:nvSpPr>
        <p:spPr>
          <a:xfrm>
            <a:off x="566738" y="3459163"/>
            <a:ext cx="1879600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89" name="AutoShape 39"/>
          <p:cNvSpPr/>
          <p:nvPr/>
        </p:nvSpPr>
        <p:spPr>
          <a:xfrm>
            <a:off x="9693275" y="3459163"/>
            <a:ext cx="1995488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0" name="AutoShape 40"/>
          <p:cNvSpPr/>
          <p:nvPr/>
        </p:nvSpPr>
        <p:spPr>
          <a:xfrm>
            <a:off x="8355013" y="1970088"/>
            <a:ext cx="1925637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1" name="AutoShape 41"/>
          <p:cNvSpPr/>
          <p:nvPr/>
        </p:nvSpPr>
        <p:spPr>
          <a:xfrm>
            <a:off x="1849438" y="4892675"/>
            <a:ext cx="1985962" cy="3365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2" name="AutoShape 42"/>
          <p:cNvSpPr/>
          <p:nvPr/>
        </p:nvSpPr>
        <p:spPr>
          <a:xfrm>
            <a:off x="8355013" y="4892675"/>
            <a:ext cx="2022475" cy="3365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3570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Academic relevance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24594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810" y="2691765"/>
            <a:ext cx="1169988" cy="1943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Group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58875" y="2000250"/>
            <a:ext cx="3260725" cy="3230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Group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72063" y="4664075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Group 9"/>
          <p:cNvPicPr/>
          <p:nvPr/>
        </p:nvPicPr>
        <p:blipFill>
          <a:blip r:embed="rId3"/>
          <a:stretch>
            <a:fillRect/>
          </a:stretch>
        </p:blipFill>
        <p:spPr>
          <a:xfrm>
            <a:off x="5072063" y="3017838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Group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072063" y="136525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Line 19"/>
          <p:cNvSpPr/>
          <p:nvPr/>
        </p:nvSpPr>
        <p:spPr>
          <a:xfrm>
            <a:off x="4784725" y="1919288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8" name="Line 20"/>
          <p:cNvSpPr/>
          <p:nvPr/>
        </p:nvSpPr>
        <p:spPr>
          <a:xfrm>
            <a:off x="4784725" y="3617913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9" name="Line 21"/>
          <p:cNvSpPr/>
          <p:nvPr/>
        </p:nvSpPr>
        <p:spPr>
          <a:xfrm>
            <a:off x="4784725" y="5230813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60" name="Line 22"/>
          <p:cNvSpPr/>
          <p:nvPr/>
        </p:nvSpPr>
        <p:spPr>
          <a:xfrm flipH="1">
            <a:off x="4783138" y="1919288"/>
            <a:ext cx="1587" cy="3311525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61" name="Line 23"/>
          <p:cNvSpPr/>
          <p:nvPr/>
        </p:nvSpPr>
        <p:spPr>
          <a:xfrm>
            <a:off x="4418013" y="3617913"/>
            <a:ext cx="376237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39" name="AutoShape 24"/>
          <p:cNvSpPr/>
          <p:nvPr/>
        </p:nvSpPr>
        <p:spPr>
          <a:xfrm>
            <a:off x="6229350" y="1625600"/>
            <a:ext cx="3836988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28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title</a:t>
            </a: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3563" name="AutoShape 25"/>
          <p:cNvSpPr/>
          <p:nvPr/>
        </p:nvSpPr>
        <p:spPr>
          <a:xfrm>
            <a:off x="6229350" y="2149475"/>
            <a:ext cx="5499100" cy="2873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1" name="AutoShape 26"/>
          <p:cNvSpPr/>
          <p:nvPr/>
        </p:nvSpPr>
        <p:spPr>
          <a:xfrm>
            <a:off x="6229350" y="3171825"/>
            <a:ext cx="3836988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28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title</a:t>
            </a: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3565" name="AutoShape 27"/>
          <p:cNvSpPr/>
          <p:nvPr/>
        </p:nvSpPr>
        <p:spPr>
          <a:xfrm>
            <a:off x="6229350" y="3695700"/>
            <a:ext cx="5499100" cy="2873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3" name="AutoShape 28"/>
          <p:cNvSpPr/>
          <p:nvPr/>
        </p:nvSpPr>
        <p:spPr>
          <a:xfrm>
            <a:off x="6229350" y="4841875"/>
            <a:ext cx="3836988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28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title</a:t>
            </a: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3567" name="AutoShape 29"/>
          <p:cNvSpPr/>
          <p:nvPr/>
        </p:nvSpPr>
        <p:spPr>
          <a:xfrm>
            <a:off x="6229350" y="5364163"/>
            <a:ext cx="5499100" cy="287337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Enter subtitle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5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Managerial Relevance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23569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4333875"/>
            <a:ext cx="2968625" cy="206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1" grpId="0"/>
      <p:bldP spid="22543" grpId="0"/>
      <p:bldP spid="225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矩形 10"/>
          <p:cNvSpPr/>
          <p:nvPr/>
        </p:nvSpPr>
        <p:spPr>
          <a:xfrm>
            <a:off x="5062538" y="3719513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25602" name="直接连接符 15"/>
          <p:cNvCxnSpPr/>
          <p:nvPr/>
        </p:nvCxnSpPr>
        <p:spPr>
          <a:xfrm flipV="1">
            <a:off x="5062538" y="3719513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3" name="矩形 5"/>
          <p:cNvSpPr/>
          <p:nvPr/>
        </p:nvSpPr>
        <p:spPr>
          <a:xfrm>
            <a:off x="5062538" y="2905125"/>
            <a:ext cx="498094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Theoretical framework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25604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2560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313" y="2578100"/>
            <a:ext cx="3070225" cy="3778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6" name="组合 24582"/>
          <p:cNvGrpSpPr/>
          <p:nvPr/>
        </p:nvGrpSpPr>
        <p:grpSpPr>
          <a:xfrm>
            <a:off x="1671638" y="2355850"/>
            <a:ext cx="1219200" cy="1185863"/>
            <a:chOff x="0" y="0"/>
            <a:chExt cx="2424112" cy="2424112"/>
          </a:xfrm>
        </p:grpSpPr>
        <p:pic>
          <p:nvPicPr>
            <p:cNvPr id="25607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08" name="椭圆 9"/>
            <p:cNvSpPr/>
            <p:nvPr/>
          </p:nvSpPr>
          <p:spPr>
            <a:xfrm>
              <a:off x="419800" y="392662"/>
              <a:ext cx="1584511" cy="163878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2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Group 1"/>
          <p:cNvPicPr/>
          <p:nvPr/>
        </p:nvPicPr>
        <p:blipFill>
          <a:blip r:embed="rId1"/>
          <a:stretch>
            <a:fillRect/>
          </a:stretch>
        </p:blipFill>
        <p:spPr>
          <a:xfrm>
            <a:off x="669925" y="2414588"/>
            <a:ext cx="2627313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2" name="Group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16163" y="2713038"/>
            <a:ext cx="2298700" cy="20240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23" name="组合 29699"/>
          <p:cNvGrpSpPr/>
          <p:nvPr/>
        </p:nvGrpSpPr>
        <p:grpSpPr>
          <a:xfrm>
            <a:off x="5156200" y="2271713"/>
            <a:ext cx="6276975" cy="2724150"/>
            <a:chOff x="0" y="0"/>
            <a:chExt cx="6276975" cy="2724150"/>
          </a:xfrm>
        </p:grpSpPr>
        <p:sp>
          <p:nvSpPr>
            <p:cNvPr id="30724" name="AutoShape 8"/>
            <p:cNvSpPr/>
            <p:nvPr/>
          </p:nvSpPr>
          <p:spPr>
            <a:xfrm>
              <a:off x="0" y="0"/>
              <a:ext cx="6276975" cy="2724150"/>
            </a:xfrm>
            <a:prstGeom prst="roundRect">
              <a:avLst>
                <a:gd name="adj" fmla="val 3505"/>
              </a:avLst>
            </a:prstGeom>
            <a:solidFill>
              <a:srgbClr val="FFFFFF">
                <a:alpha val="68999"/>
              </a:srgbClr>
            </a:solidFill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 sz="24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</p:txBody>
        </p:sp>
        <p:sp>
          <p:nvSpPr>
            <p:cNvPr id="30725" name="AutoShape 9"/>
            <p:cNvSpPr/>
            <p:nvPr/>
          </p:nvSpPr>
          <p:spPr>
            <a:xfrm>
              <a:off x="27998" y="289814"/>
              <a:ext cx="6220979" cy="214452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          Enter subtitle
</a:t>
              </a:r>
              <a:endParaRPr lang="zh-CN" altLang="en-US" sz="24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          Enter subtitle
</a:t>
              </a:r>
              <a:endParaRPr lang="zh-CN" altLang="en-US" sz="24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          Enter subtitle
</a:t>
              </a:r>
              <a:endParaRPr lang="zh-CN" altLang="en-US" sz="24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          Enter subtitle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sp>
        <p:nvSpPr>
          <p:cNvPr id="29703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Conceptual framework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3072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75" y="2981325"/>
            <a:ext cx="2632075" cy="1724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Line 1"/>
          <p:cNvSpPr/>
          <p:nvPr/>
        </p:nvSpPr>
        <p:spPr>
          <a:xfrm>
            <a:off x="2466975" y="3548063"/>
            <a:ext cx="7048500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46" name="Line 2"/>
          <p:cNvSpPr/>
          <p:nvPr/>
        </p:nvSpPr>
        <p:spPr>
          <a:xfrm flipH="1">
            <a:off x="5991225" y="1182688"/>
            <a:ext cx="0" cy="473075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1747" name="组合 30723"/>
          <p:cNvGrpSpPr/>
          <p:nvPr/>
        </p:nvGrpSpPr>
        <p:grpSpPr>
          <a:xfrm>
            <a:off x="2760663" y="1520825"/>
            <a:ext cx="2913062" cy="1807210"/>
            <a:chOff x="0" y="0"/>
            <a:chExt cx="2913063" cy="1807210"/>
          </a:xfrm>
        </p:grpSpPr>
        <p:sp>
          <p:nvSpPr>
            <p:cNvPr id="31748" name="AutoShape 4"/>
            <p:cNvSpPr/>
            <p:nvPr/>
          </p:nvSpPr>
          <p:spPr>
            <a:xfrm>
              <a:off x="0" y="0"/>
              <a:ext cx="2913063" cy="1719263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49" name="AutoShape 5"/>
            <p:cNvSpPr/>
            <p:nvPr/>
          </p:nvSpPr>
          <p:spPr>
            <a:xfrm>
              <a:off x="0" y="487680"/>
              <a:ext cx="2845436" cy="131953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</a:t>
              </a:r>
              <a:endParaRPr lang="zh-CN" altLang="en-US" sz="28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  <a:p>
              <a:pPr algn="ctr" hangingPunct="0">
                <a:lnSpc>
                  <a:spcPct val="150000"/>
                </a:lnSpc>
              </a:pP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0" name="组合 30726"/>
          <p:cNvGrpSpPr/>
          <p:nvPr/>
        </p:nvGrpSpPr>
        <p:grpSpPr>
          <a:xfrm>
            <a:off x="6308725" y="1506538"/>
            <a:ext cx="2913063" cy="1717675"/>
            <a:chOff x="0" y="0"/>
            <a:chExt cx="2913063" cy="1717675"/>
          </a:xfrm>
        </p:grpSpPr>
        <p:sp>
          <p:nvSpPr>
            <p:cNvPr id="31751" name="AutoShape 7"/>
            <p:cNvSpPr/>
            <p:nvPr/>
          </p:nvSpPr>
          <p:spPr>
            <a:xfrm>
              <a:off x="0" y="0"/>
              <a:ext cx="2913063" cy="1717675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2" name="AutoShape 8"/>
            <p:cNvSpPr/>
            <p:nvPr/>
          </p:nvSpPr>
          <p:spPr>
            <a:xfrm>
              <a:off x="33876" y="337375"/>
              <a:ext cx="2845310" cy="104292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3" name="组合 30729"/>
          <p:cNvGrpSpPr/>
          <p:nvPr/>
        </p:nvGrpSpPr>
        <p:grpSpPr>
          <a:xfrm>
            <a:off x="6296025" y="3875088"/>
            <a:ext cx="2914650" cy="1717675"/>
            <a:chOff x="0" y="0"/>
            <a:chExt cx="2914650" cy="1717675"/>
          </a:xfrm>
        </p:grpSpPr>
        <p:sp>
          <p:nvSpPr>
            <p:cNvPr id="31754" name="AutoShape 10"/>
            <p:cNvSpPr/>
            <p:nvPr/>
          </p:nvSpPr>
          <p:spPr>
            <a:xfrm>
              <a:off x="0" y="0"/>
              <a:ext cx="2914650" cy="1717675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5" name="AutoShape 11"/>
            <p:cNvSpPr/>
            <p:nvPr/>
          </p:nvSpPr>
          <p:spPr>
            <a:xfrm>
              <a:off x="33876" y="337375"/>
              <a:ext cx="2846898" cy="104292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6" name="组合 30732"/>
          <p:cNvGrpSpPr/>
          <p:nvPr/>
        </p:nvGrpSpPr>
        <p:grpSpPr>
          <a:xfrm>
            <a:off x="2760663" y="3886200"/>
            <a:ext cx="2913062" cy="1719263"/>
            <a:chOff x="0" y="0"/>
            <a:chExt cx="2913063" cy="1719263"/>
          </a:xfrm>
        </p:grpSpPr>
        <p:sp>
          <p:nvSpPr>
            <p:cNvPr id="31757" name="AutoShape 13"/>
            <p:cNvSpPr/>
            <p:nvPr/>
          </p:nvSpPr>
          <p:spPr>
            <a:xfrm>
              <a:off x="0" y="0"/>
              <a:ext cx="2913063" cy="1719263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8" name="AutoShape 14"/>
            <p:cNvSpPr/>
            <p:nvPr/>
          </p:nvSpPr>
          <p:spPr>
            <a:xfrm>
              <a:off x="33908" y="338168"/>
              <a:ext cx="2845247" cy="104292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Enter subtitle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9" name="组合 30735"/>
          <p:cNvGrpSpPr/>
          <p:nvPr/>
        </p:nvGrpSpPr>
        <p:grpSpPr>
          <a:xfrm>
            <a:off x="2271713" y="1033463"/>
            <a:ext cx="976312" cy="974725"/>
            <a:chOff x="0" y="0"/>
            <a:chExt cx="976313" cy="974725"/>
          </a:xfrm>
        </p:grpSpPr>
        <p:sp>
          <p:nvSpPr>
            <p:cNvPr id="31760" name="AutoShape 16"/>
            <p:cNvSpPr/>
            <p:nvPr/>
          </p:nvSpPr>
          <p:spPr>
            <a:xfrm>
              <a:off x="0" y="0"/>
              <a:ext cx="976313" cy="974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61" name="组合 30737"/>
            <p:cNvGrpSpPr/>
            <p:nvPr/>
          </p:nvGrpSpPr>
          <p:grpSpPr>
            <a:xfrm>
              <a:off x="93703" y="73342"/>
              <a:ext cx="788906" cy="828040"/>
              <a:chOff x="0" y="0"/>
              <a:chExt cx="788906" cy="828040"/>
            </a:xfrm>
          </p:grpSpPr>
          <p:sp>
            <p:nvSpPr>
              <p:cNvPr id="31762" name="AutoShape 18"/>
              <p:cNvSpPr/>
              <p:nvPr/>
            </p:nvSpPr>
            <p:spPr>
              <a:xfrm>
                <a:off x="0" y="20208"/>
                <a:ext cx="788906" cy="787624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63" name="AutoShape 19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1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64" name="组合 30740"/>
          <p:cNvGrpSpPr/>
          <p:nvPr/>
        </p:nvGrpSpPr>
        <p:grpSpPr>
          <a:xfrm>
            <a:off x="8709025" y="1033463"/>
            <a:ext cx="976313" cy="974725"/>
            <a:chOff x="0" y="0"/>
            <a:chExt cx="976313" cy="974725"/>
          </a:xfrm>
        </p:grpSpPr>
        <p:sp>
          <p:nvSpPr>
            <p:cNvPr id="31765" name="AutoShape 21"/>
            <p:cNvSpPr/>
            <p:nvPr/>
          </p:nvSpPr>
          <p:spPr>
            <a:xfrm>
              <a:off x="0" y="0"/>
              <a:ext cx="976313" cy="974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66" name="组合 30742"/>
            <p:cNvGrpSpPr/>
            <p:nvPr/>
          </p:nvGrpSpPr>
          <p:grpSpPr>
            <a:xfrm>
              <a:off x="93703" y="73342"/>
              <a:ext cx="788906" cy="828040"/>
              <a:chOff x="0" y="0"/>
              <a:chExt cx="788906" cy="828040"/>
            </a:xfrm>
          </p:grpSpPr>
          <p:sp>
            <p:nvSpPr>
              <p:cNvPr id="31767" name="AutoShape 23"/>
              <p:cNvSpPr/>
              <p:nvPr/>
            </p:nvSpPr>
            <p:spPr>
              <a:xfrm>
                <a:off x="0" y="20208"/>
                <a:ext cx="788906" cy="787624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68" name="AutoShape 2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2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69" name="组合 30745"/>
          <p:cNvGrpSpPr/>
          <p:nvPr/>
        </p:nvGrpSpPr>
        <p:grpSpPr>
          <a:xfrm>
            <a:off x="2271713" y="5116513"/>
            <a:ext cx="976312" cy="976312"/>
            <a:chOff x="0" y="0"/>
            <a:chExt cx="976313" cy="976313"/>
          </a:xfrm>
        </p:grpSpPr>
        <p:sp>
          <p:nvSpPr>
            <p:cNvPr id="31770" name="AutoShape 26"/>
            <p:cNvSpPr/>
            <p:nvPr/>
          </p:nvSpPr>
          <p:spPr>
            <a:xfrm>
              <a:off x="0" y="0"/>
              <a:ext cx="976313" cy="976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71" name="组合 30747"/>
            <p:cNvGrpSpPr/>
            <p:nvPr/>
          </p:nvGrpSpPr>
          <p:grpSpPr>
            <a:xfrm>
              <a:off x="93703" y="74135"/>
              <a:ext cx="788906" cy="828041"/>
              <a:chOff x="0" y="0"/>
              <a:chExt cx="788906" cy="828040"/>
            </a:xfrm>
          </p:grpSpPr>
          <p:sp>
            <p:nvSpPr>
              <p:cNvPr id="31772" name="AutoShape 28"/>
              <p:cNvSpPr/>
              <p:nvPr/>
            </p:nvSpPr>
            <p:spPr>
              <a:xfrm>
                <a:off x="0" y="19567"/>
                <a:ext cx="788906" cy="788906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73" name="AutoShape 29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74" name="组合 30750"/>
          <p:cNvGrpSpPr/>
          <p:nvPr/>
        </p:nvGrpSpPr>
        <p:grpSpPr>
          <a:xfrm>
            <a:off x="8709025" y="5116513"/>
            <a:ext cx="976313" cy="976312"/>
            <a:chOff x="0" y="0"/>
            <a:chExt cx="976313" cy="976313"/>
          </a:xfrm>
        </p:grpSpPr>
        <p:sp>
          <p:nvSpPr>
            <p:cNvPr id="31775" name="AutoShape 31"/>
            <p:cNvSpPr/>
            <p:nvPr/>
          </p:nvSpPr>
          <p:spPr>
            <a:xfrm>
              <a:off x="0" y="0"/>
              <a:ext cx="976313" cy="976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76" name="组合 30752"/>
            <p:cNvGrpSpPr/>
            <p:nvPr/>
          </p:nvGrpSpPr>
          <p:grpSpPr>
            <a:xfrm>
              <a:off x="93703" y="74135"/>
              <a:ext cx="788906" cy="828041"/>
              <a:chOff x="0" y="0"/>
              <a:chExt cx="788906" cy="828040"/>
            </a:xfrm>
          </p:grpSpPr>
          <p:sp>
            <p:nvSpPr>
              <p:cNvPr id="31777" name="AutoShape 33"/>
              <p:cNvSpPr/>
              <p:nvPr/>
            </p:nvSpPr>
            <p:spPr>
              <a:xfrm>
                <a:off x="0" y="19567"/>
                <a:ext cx="788906" cy="788906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78" name="AutoShape 3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sp>
        <p:nvSpPr>
          <p:cNvPr id="30756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Hypotheses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矩形 10"/>
          <p:cNvSpPr/>
          <p:nvPr/>
        </p:nvSpPr>
        <p:spPr>
          <a:xfrm>
            <a:off x="4675188" y="3275013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33794" name="直接连接符 15"/>
          <p:cNvCxnSpPr/>
          <p:nvPr/>
        </p:nvCxnSpPr>
        <p:spPr>
          <a:xfrm flipV="1">
            <a:off x="4675188" y="3275013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95" name="矩形 5"/>
          <p:cNvSpPr/>
          <p:nvPr/>
        </p:nvSpPr>
        <p:spPr>
          <a:xfrm>
            <a:off x="4675188" y="2460625"/>
            <a:ext cx="460375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Data &amp; M</a:t>
            </a:r>
            <a:r>
              <a:rPr lang="zh-CN" altLang="en-US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</a:t>
            </a:r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thodology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33796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33797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136775"/>
            <a:ext cx="3165475" cy="4197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3798" name="组合 32774"/>
          <p:cNvGrpSpPr/>
          <p:nvPr/>
        </p:nvGrpSpPr>
        <p:grpSpPr>
          <a:xfrm>
            <a:off x="2805113" y="2319338"/>
            <a:ext cx="1220787" cy="1185862"/>
            <a:chOff x="0" y="0"/>
            <a:chExt cx="2424112" cy="2424112"/>
          </a:xfrm>
        </p:grpSpPr>
        <p:pic>
          <p:nvPicPr>
            <p:cNvPr id="33799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椭圆 8"/>
            <p:cNvSpPr/>
            <p:nvPr/>
          </p:nvSpPr>
          <p:spPr>
            <a:xfrm>
              <a:off x="419254" y="392660"/>
              <a:ext cx="1585604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3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2501</Words>
  <Application>WPS Presentation</Application>
  <PresentationFormat>宽屏</PresentationFormat>
  <Paragraphs>245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Microsoft YaHei</vt:lpstr>
      <vt:lpstr>Chaparral Pro</vt:lpstr>
      <vt:lpstr>Segoe Print</vt:lpstr>
      <vt:lpstr>DFPOP1-W9</vt:lpstr>
      <vt:lpstr>Bodoni MT Black</vt:lpstr>
      <vt:lpstr>Arial Unicode MS</vt:lpstr>
      <vt:lpstr>Calibri Light</vt:lpstr>
      <vt:lpstr>Malgun Gothic</vt:lpstr>
      <vt:lpstr>Yu Gothic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向阳花儿</dc:creator>
  <cp:lastModifiedBy>alan.rijnders</cp:lastModifiedBy>
  <cp:revision>141</cp:revision>
  <dcterms:created xsi:type="dcterms:W3CDTF">2013-08-29T10:54:00Z</dcterms:created>
  <dcterms:modified xsi:type="dcterms:W3CDTF">2021-05-31T14:56:54Z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